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4D35B-353E-4D0A-B128-6C0517CBB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370743-8D9E-477F-AE98-06E84AB2A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4C179-C65A-4245-8B4B-DEA2B4937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9A929-4A65-438E-A2DE-AFAE5277B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A866C-C37E-4F19-9C15-013E4E2A6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61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55F1-8BB9-451C-ADF3-23B356885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8513EC-683E-4268-8882-15126BB87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0D49D-7BE4-4283-B916-29E255F23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8DB99-A6E9-4132-AD03-D5338E504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FB360-93B1-4570-9AD3-4DCC18B7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6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2B30F9-5F0D-4EC3-BE1B-AEC70D3219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24A6F-CB5E-40F0-9995-9ACFF31DE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7DEE3-4F48-4DAB-A085-E04570C17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AE7BB-3599-41C3-8AB6-2A5A16471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A624D-C266-4929-B49C-225140B1B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27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6C193-D9CB-4003-9520-16D548BCC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8E56C-6398-439B-9C7E-ADD35BD36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63C51-D7AC-479F-BE0C-55931F377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57080-BFC5-48FB-892B-A19FF7EBA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0D0CA-E66B-48B0-B6F2-211C5383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66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B6A07-9EB9-4330-8DCC-265348BC1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31ECE-BE02-42FA-985D-ABCAF6F7B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1D0A1-534C-44A0-817E-D2C001283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BEAE3-4655-4AD7-ACD8-0DE050903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52078-DFA2-4ADC-9054-D98F52872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799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F1C6C-0B88-4230-8B9B-A88F0B3A1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797E4-EB9C-4D2C-8387-9CD4EEF9C5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C40B42-6031-4581-9AEE-9D66CC24E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D6ABB-2FAD-47B1-A5A5-4F5E6A79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0B991-9542-483E-8A1E-61DE1B881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C5B720-AB3E-411A-BC17-9F8AC57B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72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CED2D-1E6B-438B-A59D-864E36A8D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39A5-9E57-46B5-8ED3-E1588A354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C07911-1513-453B-B7B0-07C503EC6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A061D1-34FF-4125-B4D1-2DF2706FF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CD1087-6BD3-412B-AD56-4E3A813BC4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2FCD62-9FC0-44A8-BB42-3DB0AB37B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2B13BD-3450-4853-8B14-FB21C1A85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B494E8-44DF-45C3-9393-91208C526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765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8D92D-91F6-46F1-AC90-D885030BA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8A917F-35DA-4C38-867B-34EA908EB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555BA8-5A9C-4D25-949E-EEEBFCE8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5DB21F-521C-4209-AB29-25CC1B06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1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CEEB1D-75B2-4BF0-87A3-47115CBC7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0599A-32ED-4FD3-9893-B65E0D2EF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E42EF-5796-4CF6-8369-7839ED74A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72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EB47E-BA94-4693-BA60-54AC7DEF3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70EB2-5237-4E51-9427-4E346E185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F6A4CA-A22D-4912-99DB-1899CAE417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88BA4-BC29-49AB-B847-E88DC03CD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C3ACCE-AA3F-4AA7-A0C9-65C3028F4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8312B-5391-43F5-B20F-587A4FE38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99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796F0-F2F7-4404-9333-54E784A59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EEA92D-C7AC-4B84-AB04-6AD46DA11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17ACA9-F19A-424E-A524-0BC8160D3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A7FF0-30ED-4107-B49E-430F6D25B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FC855-5E8E-4CCE-92DF-9AFC3F54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9889DB-FFE5-44C9-981F-DAF1B5168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88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D03ECB-08DB-47B8-8FAD-677660EBC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969E9-058B-4164-B9D7-121260BBD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B837D-B2DC-4134-AEA8-B4642A1D24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86BAB-0DAD-4200-8D5E-6B8646EF6D78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09F01-CC07-449E-B920-7FF37D6B87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D2B6D-087B-41F2-9F36-2F0093285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989F0-69A2-41AF-A112-5C7530E21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8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4339650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Section – 1 (Grade – 3)</a:t>
            </a:r>
          </a:p>
          <a:p>
            <a:pPr algn="ctr"/>
            <a:endParaRPr lang="en-US" sz="14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Coding &amp; Programming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Programming Concept using Google Blocky	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Game Designing using Scratch Level – 1	</a:t>
            </a:r>
          </a:p>
          <a:p>
            <a:pPr lvl="1"/>
            <a:endParaRPr lang="en-US" sz="14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Robotics &amp; Electronics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Robotics Components Level – 1	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Robotics Using Block Programming Level – 1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Paper Circuit &amp; DIY Kits – Smart Block</a:t>
            </a:r>
          </a:p>
          <a:p>
            <a:pPr lvl="1"/>
            <a:endParaRPr lang="en-US" sz="14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STEAM Fundamentals 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Concept of STEAM 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DIY Kit with Gear Box Level – 1 	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4355038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/>
              <a:t>Section – 2 (Grade – 4)</a:t>
            </a:r>
          </a:p>
          <a:p>
            <a:pPr algn="ctr">
              <a:spcBef>
                <a:spcPts val="600"/>
              </a:spcBef>
            </a:pPr>
            <a:endParaRPr lang="en-US" sz="16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Coding &amp; Programming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Programming Concept using Code.org	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Game Designing using Scratch Level – 2</a:t>
            </a:r>
          </a:p>
          <a:p>
            <a:pPr lvl="1"/>
            <a:endParaRPr lang="en-US" sz="14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Robotics &amp; Electronics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Robotics Components Level – 2	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Robotics Using Block Programming Level – 2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DIY Kits – Tinker Orbit </a:t>
            </a:r>
          </a:p>
          <a:p>
            <a:pPr lvl="1"/>
            <a:endParaRPr lang="en-US" sz="14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STEAM Fundamentals 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Concept of STEAM </a:t>
            </a:r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DIY Kit with Gear Box Level – 2 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STEAM Thinker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Beginner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30 Sessions        Age Group:  + 8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4076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BAD48FE-AB8E-40BF-A9E1-68932DB06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8489763"/>
              </p:ext>
            </p:extLst>
          </p:nvPr>
        </p:nvGraphicFramePr>
        <p:xfrm>
          <a:off x="2150164" y="858078"/>
          <a:ext cx="8623853" cy="14630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181643">
                  <a:extLst>
                    <a:ext uri="{9D8B030D-6E8A-4147-A177-3AD203B41FA5}">
                      <a16:colId xmlns:a16="http://schemas.microsoft.com/office/drawing/2014/main" val="3171707705"/>
                    </a:ext>
                  </a:extLst>
                </a:gridCol>
                <a:gridCol w="5442210">
                  <a:extLst>
                    <a:ext uri="{9D8B030D-6E8A-4147-A177-3AD203B41FA5}">
                      <a16:colId xmlns:a16="http://schemas.microsoft.com/office/drawing/2014/main" val="39426663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Level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Skills Developed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02374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Beginner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Robot Basics, Mechanics, Simple Electronics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0452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Intermediate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Sensors, Motors, Arduino, Automation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87058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Advanced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Autonomous Robots, AI, IoT, Engineering Design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778359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A2C45BE1-BA5E-4941-87E2-4FD2D8C10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1111" y="511298"/>
            <a:ext cx="290977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Robotics Skills Progression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BDE6DBC-4E70-41A4-82A9-2C62F6895D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184335"/>
              </p:ext>
            </p:extLst>
          </p:nvPr>
        </p:nvGraphicFramePr>
        <p:xfrm>
          <a:off x="2150164" y="2907312"/>
          <a:ext cx="8623852" cy="18288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177210">
                  <a:extLst>
                    <a:ext uri="{9D8B030D-6E8A-4147-A177-3AD203B41FA5}">
                      <a16:colId xmlns:a16="http://schemas.microsoft.com/office/drawing/2014/main" val="907977454"/>
                    </a:ext>
                  </a:extLst>
                </a:gridCol>
                <a:gridCol w="5446642">
                  <a:extLst>
                    <a:ext uri="{9D8B030D-6E8A-4147-A177-3AD203B41FA5}">
                      <a16:colId xmlns:a16="http://schemas.microsoft.com/office/drawing/2014/main" val="4209132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Component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Weightage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03875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Practical Activities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83083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Robotics Projects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40%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4142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Viva/Presentation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10%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76399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Theory Test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1597334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9077CADA-244D-45F2-98AC-D3BF6EAE3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7845" y="2552305"/>
            <a:ext cx="223630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Assessment Pattern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953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5078313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1: Introduction to Artificial Intelligence</a:t>
            </a:r>
          </a:p>
          <a:p>
            <a:r>
              <a:rPr lang="en-US" dirty="0"/>
              <a:t>What is AI? And Around Us </a:t>
            </a:r>
          </a:p>
          <a:p>
            <a:r>
              <a:rPr lang="en-US" dirty="0"/>
              <a:t>Examples of AI in Daily Life </a:t>
            </a:r>
          </a:p>
          <a:p>
            <a:r>
              <a:rPr lang="en-US" dirty="0"/>
              <a:t>Human Intelligence vs Artificial Intelligence </a:t>
            </a:r>
          </a:p>
          <a:p>
            <a:r>
              <a:rPr lang="en-US" b="1" dirty="0"/>
              <a:t>Unit 2: Computational Thinking</a:t>
            </a:r>
          </a:p>
          <a:p>
            <a:r>
              <a:rPr lang="en-US" dirty="0"/>
              <a:t>Problem Solving </a:t>
            </a:r>
          </a:p>
          <a:p>
            <a:r>
              <a:rPr lang="en-US" dirty="0"/>
              <a:t>Pattern Recognition </a:t>
            </a:r>
          </a:p>
          <a:p>
            <a:r>
              <a:rPr lang="en-US" dirty="0"/>
              <a:t>Sequencing </a:t>
            </a:r>
          </a:p>
          <a:p>
            <a:r>
              <a:rPr lang="en-US" dirty="0"/>
              <a:t>Logical Thinking </a:t>
            </a:r>
          </a:p>
          <a:p>
            <a:r>
              <a:rPr lang="en-US" dirty="0"/>
              <a:t>Algorithms </a:t>
            </a:r>
          </a:p>
          <a:p>
            <a:r>
              <a:rPr lang="en-US" b="1" dirty="0"/>
              <a:t>Unit 3: Data and Information</a:t>
            </a:r>
          </a:p>
          <a:p>
            <a:r>
              <a:rPr lang="en-US" dirty="0"/>
              <a:t>What is Data? and its type</a:t>
            </a:r>
          </a:p>
          <a:p>
            <a:r>
              <a:rPr lang="en-US" dirty="0"/>
              <a:t>Collecting and Organizing Data </a:t>
            </a:r>
          </a:p>
          <a:p>
            <a:r>
              <a:rPr lang="en-US" dirty="0"/>
              <a:t>Data Visualization (Charts and Graphs) </a:t>
            </a:r>
          </a:p>
          <a:p>
            <a:r>
              <a:rPr lang="en-US" b="1" dirty="0"/>
              <a:t>Unit 4: AI Applications</a:t>
            </a:r>
          </a:p>
          <a:p>
            <a:r>
              <a:rPr lang="en-US" dirty="0"/>
              <a:t>Voice Assistants </a:t>
            </a:r>
          </a:p>
          <a:p>
            <a:r>
              <a:rPr lang="en-US" dirty="0"/>
              <a:t>Smart Devices </a:t>
            </a:r>
          </a:p>
          <a:p>
            <a:r>
              <a:rPr lang="en-US" dirty="0"/>
              <a:t>AI in Games ,AI in Education , AI in Healthcare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5078313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5: AI Ethics</a:t>
            </a:r>
          </a:p>
          <a:p>
            <a:r>
              <a:rPr lang="en-US" dirty="0"/>
              <a:t>Responsible Use of AI </a:t>
            </a:r>
          </a:p>
          <a:p>
            <a:r>
              <a:rPr lang="en-US" dirty="0"/>
              <a:t>Fairness and Bias </a:t>
            </a:r>
          </a:p>
          <a:p>
            <a:r>
              <a:rPr lang="en-US" dirty="0"/>
              <a:t>Privacy and Safety </a:t>
            </a:r>
          </a:p>
          <a:p>
            <a:r>
              <a:rPr lang="en-US" dirty="0"/>
              <a:t>Digital Citizenship </a:t>
            </a:r>
          </a:p>
          <a:p>
            <a:r>
              <a:rPr lang="en-US" b="1" dirty="0"/>
              <a:t>Projects</a:t>
            </a:r>
          </a:p>
          <a:p>
            <a:r>
              <a:rPr lang="en-US" dirty="0"/>
              <a:t>AI Around Me Poster </a:t>
            </a:r>
          </a:p>
          <a:p>
            <a:r>
              <a:rPr lang="en-US" dirty="0"/>
              <a:t>Smart Assistant Survey </a:t>
            </a:r>
          </a:p>
          <a:p>
            <a:r>
              <a:rPr lang="en-US" dirty="0"/>
              <a:t>Data Collection and Graph Project </a:t>
            </a:r>
          </a:p>
          <a:p>
            <a:r>
              <a:rPr lang="en-US" dirty="0"/>
              <a:t>AI Storytelling Activity </a:t>
            </a:r>
          </a:p>
          <a:p>
            <a:r>
              <a:rPr lang="en-US" dirty="0"/>
              <a:t>AI Quiz Game </a:t>
            </a:r>
          </a:p>
          <a:p>
            <a:r>
              <a:rPr lang="en-US" dirty="0"/>
              <a:t>AI Tools</a:t>
            </a:r>
          </a:p>
          <a:p>
            <a:r>
              <a:rPr lang="en-US" dirty="0"/>
              <a:t>Machine Learning </a:t>
            </a:r>
          </a:p>
          <a:p>
            <a:r>
              <a:rPr lang="en-US" dirty="0"/>
              <a:t>Teachable Machine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Understand basic AI concepts </a:t>
            </a:r>
          </a:p>
          <a:p>
            <a:r>
              <a:rPr lang="en-US" dirty="0"/>
              <a:t>Recognize AI applications </a:t>
            </a:r>
          </a:p>
          <a:p>
            <a:r>
              <a:rPr lang="en-US" dirty="0"/>
              <a:t>Develop logical thinking skills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AI &amp; ML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1: AI Explorer (Beginner)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43664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4801314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1: Foundations of AI</a:t>
            </a:r>
          </a:p>
          <a:p>
            <a:r>
              <a:rPr lang="en-US" dirty="0"/>
              <a:t>AI Domains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dirty="0"/>
              <a:t>Data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dirty="0"/>
              <a:t>Computer Vision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dirty="0"/>
              <a:t>Natural Language Processing (NLP) </a:t>
            </a:r>
          </a:p>
          <a:p>
            <a:r>
              <a:rPr lang="en-US" dirty="0"/>
              <a:t>AI Project Cycle </a:t>
            </a:r>
          </a:p>
          <a:p>
            <a:r>
              <a:rPr lang="en-US" b="1" dirty="0"/>
              <a:t>Unit 2: Data Literacy</a:t>
            </a:r>
          </a:p>
          <a:p>
            <a:r>
              <a:rPr lang="en-US" dirty="0"/>
              <a:t>Data Collection </a:t>
            </a:r>
          </a:p>
          <a:p>
            <a:r>
              <a:rPr lang="en-US" dirty="0"/>
              <a:t>Data Cleaning </a:t>
            </a:r>
          </a:p>
          <a:p>
            <a:r>
              <a:rPr lang="en-US" dirty="0"/>
              <a:t>Data Analysis </a:t>
            </a:r>
          </a:p>
          <a:p>
            <a:r>
              <a:rPr lang="en-US" dirty="0"/>
              <a:t>Data Visualization </a:t>
            </a:r>
          </a:p>
          <a:p>
            <a:r>
              <a:rPr lang="en-US" b="1" dirty="0"/>
              <a:t>Unit 3: Machine Learning Basics</a:t>
            </a:r>
          </a:p>
          <a:p>
            <a:r>
              <a:rPr lang="en-US" dirty="0"/>
              <a:t>What is Machine Learning? </a:t>
            </a:r>
          </a:p>
          <a:p>
            <a:r>
              <a:rPr lang="en-US" dirty="0"/>
              <a:t>Training Data and Testing Data </a:t>
            </a:r>
          </a:p>
          <a:p>
            <a:r>
              <a:rPr lang="en-US" dirty="0"/>
              <a:t>Classification </a:t>
            </a:r>
          </a:p>
          <a:p>
            <a:r>
              <a:rPr lang="en-US" dirty="0"/>
              <a:t>Prediction </a:t>
            </a:r>
          </a:p>
          <a:p>
            <a:r>
              <a:rPr lang="en-US" dirty="0"/>
              <a:t>Recommendation Systems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4801314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4: AI Tools</a:t>
            </a:r>
          </a:p>
          <a:p>
            <a:r>
              <a:rPr lang="en-US" dirty="0"/>
              <a:t>Teachable Machine </a:t>
            </a:r>
          </a:p>
          <a:p>
            <a:r>
              <a:rPr lang="en-US" dirty="0"/>
              <a:t>Machine Learning for Kids </a:t>
            </a:r>
          </a:p>
          <a:p>
            <a:r>
              <a:rPr lang="en-US" dirty="0"/>
              <a:t>Scratch with AI Extensions </a:t>
            </a:r>
          </a:p>
          <a:p>
            <a:r>
              <a:rPr lang="en-US" dirty="0"/>
              <a:t>Image and Text Recognition </a:t>
            </a:r>
          </a:p>
          <a:p>
            <a:r>
              <a:rPr lang="en-US" b="1" dirty="0"/>
              <a:t>Unit 5: AI Ethics and Responsible Innovation</a:t>
            </a:r>
          </a:p>
          <a:p>
            <a:r>
              <a:rPr lang="en-US" dirty="0"/>
              <a:t>AI Bias , Security  , Responsible Technology Use </a:t>
            </a:r>
          </a:p>
          <a:p>
            <a:r>
              <a:rPr lang="en-US" b="1" dirty="0"/>
              <a:t>Projects</a:t>
            </a:r>
          </a:p>
          <a:p>
            <a:r>
              <a:rPr lang="en-US" dirty="0"/>
              <a:t>Image Classification Model </a:t>
            </a:r>
          </a:p>
          <a:p>
            <a:r>
              <a:rPr lang="en-US" dirty="0"/>
              <a:t>Rock-Paper-Scissors AI </a:t>
            </a:r>
          </a:p>
          <a:p>
            <a:r>
              <a:rPr lang="en-US" dirty="0"/>
              <a:t>AI Chatbot </a:t>
            </a:r>
          </a:p>
          <a:p>
            <a:r>
              <a:rPr lang="en-US" dirty="0"/>
              <a:t>Mood Detection Project </a:t>
            </a:r>
          </a:p>
          <a:p>
            <a:r>
              <a:rPr lang="en-US" dirty="0"/>
              <a:t>Smart Recommendation System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Create simple AI models </a:t>
            </a:r>
          </a:p>
          <a:p>
            <a:r>
              <a:rPr lang="en-US" dirty="0"/>
              <a:t>Work with data effectively </a:t>
            </a:r>
          </a:p>
          <a:p>
            <a:r>
              <a:rPr lang="en-US" dirty="0"/>
              <a:t>Understand ML concepts and applications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AI &amp; ML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2: AI Creator (Intermediate)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8461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5078313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1: Advanced AI Concepts</a:t>
            </a:r>
          </a:p>
          <a:p>
            <a:r>
              <a:rPr lang="en-US" dirty="0"/>
              <a:t>Types of AI </a:t>
            </a:r>
          </a:p>
          <a:p>
            <a:r>
              <a:rPr lang="en-US" dirty="0"/>
              <a:t>Narrow AI vs General AI </a:t>
            </a:r>
          </a:p>
          <a:p>
            <a:r>
              <a:rPr lang="en-US" dirty="0"/>
              <a:t>Expert Systems </a:t>
            </a:r>
          </a:p>
          <a:p>
            <a:r>
              <a:rPr lang="en-US" dirty="0"/>
              <a:t>Neural Networks (Introduction) </a:t>
            </a:r>
          </a:p>
          <a:p>
            <a:r>
              <a:rPr lang="en-US" b="1" dirty="0"/>
              <a:t>Unit 2: Machine Learning Fundamentals</a:t>
            </a:r>
          </a:p>
          <a:p>
            <a:r>
              <a:rPr lang="en-US" dirty="0"/>
              <a:t>Supervised Learning </a:t>
            </a:r>
          </a:p>
          <a:p>
            <a:r>
              <a:rPr lang="en-US" dirty="0"/>
              <a:t>Unsupervised Learning </a:t>
            </a:r>
          </a:p>
          <a:p>
            <a:r>
              <a:rPr lang="en-US" dirty="0"/>
              <a:t>Reinforcement Learning </a:t>
            </a:r>
          </a:p>
          <a:p>
            <a:r>
              <a:rPr lang="en-US" dirty="0"/>
              <a:t>Model Training and Evaluation </a:t>
            </a:r>
          </a:p>
          <a:p>
            <a:r>
              <a:rPr lang="en-US" b="1" dirty="0"/>
              <a:t>Unit 3: Python for AI</a:t>
            </a:r>
          </a:p>
          <a:p>
            <a:r>
              <a:rPr lang="en-US" dirty="0"/>
              <a:t>Python Basics </a:t>
            </a:r>
          </a:p>
          <a:p>
            <a:r>
              <a:rPr lang="en-US" dirty="0"/>
              <a:t>Variables and Data Types </a:t>
            </a:r>
          </a:p>
          <a:p>
            <a:r>
              <a:rPr lang="en-US" dirty="0"/>
              <a:t>Loops and Functions </a:t>
            </a:r>
          </a:p>
          <a:p>
            <a:r>
              <a:rPr lang="en-US" dirty="0"/>
              <a:t>Libraries Introduction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dirty="0"/>
              <a:t>NumPy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dirty="0"/>
              <a:t>Pandas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dirty="0"/>
              <a:t>Matplotlib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5078313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4: Machine Learning Projects</a:t>
            </a:r>
          </a:p>
          <a:p>
            <a:r>
              <a:rPr lang="en-US" dirty="0"/>
              <a:t>Classification Models , Prediction Models </a:t>
            </a:r>
          </a:p>
          <a:p>
            <a:r>
              <a:rPr lang="en-US" dirty="0"/>
              <a:t>Clustering , Decision Trees </a:t>
            </a:r>
          </a:p>
          <a:p>
            <a:r>
              <a:rPr lang="en-US" b="1" dirty="0"/>
              <a:t>Unit 5: Computer Vision</a:t>
            </a:r>
          </a:p>
          <a:p>
            <a:r>
              <a:rPr lang="en-US" dirty="0"/>
              <a:t>Image Processing Basics , Face Detection Concepts </a:t>
            </a:r>
          </a:p>
          <a:p>
            <a:r>
              <a:rPr lang="en-US" dirty="0"/>
              <a:t>Object Recognition , Image Classification </a:t>
            </a:r>
          </a:p>
          <a:p>
            <a:r>
              <a:rPr lang="en-US" b="1" dirty="0"/>
              <a:t>Unit 6: Natural Language Processing (NLP)</a:t>
            </a:r>
          </a:p>
          <a:p>
            <a:r>
              <a:rPr lang="en-US" dirty="0"/>
              <a:t>Text Analysis , Sentiment Analysis </a:t>
            </a:r>
          </a:p>
          <a:p>
            <a:r>
              <a:rPr lang="en-US" dirty="0"/>
              <a:t>Chatbots , Language Translation Concepts </a:t>
            </a:r>
          </a:p>
          <a:p>
            <a:r>
              <a:rPr lang="en-US" b="1" dirty="0"/>
              <a:t>Unit 7: Generative AI</a:t>
            </a:r>
          </a:p>
          <a:p>
            <a:r>
              <a:rPr lang="en-US" dirty="0"/>
              <a:t>Introduction to Generative AI </a:t>
            </a:r>
          </a:p>
          <a:p>
            <a:r>
              <a:rPr lang="en-US" dirty="0"/>
              <a:t>Large Language Models (LLMs) </a:t>
            </a:r>
          </a:p>
          <a:p>
            <a:r>
              <a:rPr lang="en-US" dirty="0"/>
              <a:t>Prompt Engineering , AI Content Creation </a:t>
            </a:r>
          </a:p>
          <a:p>
            <a:r>
              <a:rPr lang="en-US" dirty="0"/>
              <a:t>Ethical Use of Generative AI </a:t>
            </a:r>
          </a:p>
          <a:p>
            <a:r>
              <a:rPr lang="en-US" b="1" dirty="0"/>
              <a:t>Unit 8: AI Ethics and Future Careers</a:t>
            </a:r>
          </a:p>
          <a:p>
            <a:r>
              <a:rPr lang="en-US" dirty="0"/>
              <a:t>AI Governance , Privacy and Security </a:t>
            </a:r>
          </a:p>
          <a:p>
            <a:r>
              <a:rPr lang="en-US" dirty="0"/>
              <a:t>Future of Work </a:t>
            </a:r>
          </a:p>
          <a:p>
            <a:r>
              <a:rPr lang="en-US" dirty="0"/>
              <a:t>Careers in AI and ML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436166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AI &amp; ML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3: AI &amp; ML Innovator (Advanced)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4854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436166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AI &amp; ML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3: AI &amp; ML Innovator (Advanced)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8997516-AF7A-45E1-8FCC-4650E3352372}"/>
              </a:ext>
            </a:extLst>
          </p:cNvPr>
          <p:cNvSpPr/>
          <p:nvPr/>
        </p:nvSpPr>
        <p:spPr>
          <a:xfrm>
            <a:off x="834887" y="1552829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Projects</a:t>
            </a:r>
          </a:p>
          <a:p>
            <a:r>
              <a:rPr lang="en-US" dirty="0"/>
              <a:t>House Price Prediction Model </a:t>
            </a:r>
          </a:p>
          <a:p>
            <a:r>
              <a:rPr lang="en-US" dirty="0"/>
              <a:t>Student Performance Predictor </a:t>
            </a:r>
          </a:p>
          <a:p>
            <a:r>
              <a:rPr lang="en-US" dirty="0"/>
              <a:t>Image Classification System ,Sentiment Analysis Tool </a:t>
            </a:r>
          </a:p>
          <a:p>
            <a:r>
              <a:rPr lang="en-US" dirty="0"/>
              <a:t>AI Chatbot </a:t>
            </a:r>
          </a:p>
          <a:p>
            <a:r>
              <a:rPr lang="en-US" dirty="0"/>
              <a:t>Object Detection Project ,AI-Powered Recommendation System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Build and evaluate ML models </a:t>
            </a:r>
          </a:p>
          <a:p>
            <a:r>
              <a:rPr lang="en-US" dirty="0"/>
              <a:t>Use Python for AI applications </a:t>
            </a:r>
          </a:p>
          <a:p>
            <a:r>
              <a:rPr lang="en-US" dirty="0"/>
              <a:t>Develop AI solutions for real-world problems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8B1BAC2-A01C-41C6-AB24-0C2B99D17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339731"/>
              </p:ext>
            </p:extLst>
          </p:nvPr>
        </p:nvGraphicFramePr>
        <p:xfrm>
          <a:off x="347869" y="5142512"/>
          <a:ext cx="10515600" cy="14630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74774">
                  <a:extLst>
                    <a:ext uri="{9D8B030D-6E8A-4147-A177-3AD203B41FA5}">
                      <a16:colId xmlns:a16="http://schemas.microsoft.com/office/drawing/2014/main" val="204159672"/>
                    </a:ext>
                  </a:extLst>
                </a:gridCol>
                <a:gridCol w="6940826">
                  <a:extLst>
                    <a:ext uri="{9D8B030D-6E8A-4147-A177-3AD203B41FA5}">
                      <a16:colId xmlns:a16="http://schemas.microsoft.com/office/drawing/2014/main" val="21792247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Level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Skills Developed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34124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Level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AI Awareness, Data Understanding, Logical Thinking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01299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Level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Data Analysis, AI Model Creation, Machine Learning Basics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5073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Python Programming, ML Models, Computer Vision, NLP, Generative AI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0672509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EB94A2DC-ABFA-4653-AC2E-C05DC21DC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2887" y="4572668"/>
            <a:ext cx="386632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Skills Progression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C5E051-6F8D-491B-9783-15959496732C}"/>
              </a:ext>
            </a:extLst>
          </p:cNvPr>
          <p:cNvSpPr/>
          <p:nvPr/>
        </p:nvSpPr>
        <p:spPr>
          <a:xfrm>
            <a:off x="6289813" y="3238013"/>
            <a:ext cx="51153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Suggested Certification Titles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Level 1:</a:t>
            </a:r>
            <a:r>
              <a:rPr lang="en-US" dirty="0"/>
              <a:t> AI Explorer Certificate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Level 2:</a:t>
            </a:r>
            <a:r>
              <a:rPr lang="en-US" dirty="0"/>
              <a:t> AI Creator Certificate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Level 3:</a:t>
            </a:r>
            <a:r>
              <a:rPr lang="en-US" dirty="0"/>
              <a:t> AI &amp; Machine Learning Innovator Certificate</a:t>
            </a:r>
          </a:p>
        </p:txBody>
      </p:sp>
    </p:spTree>
    <p:extLst>
      <p:ext uri="{BB962C8B-B14F-4D97-AF65-F5344CB8AC3E}">
        <p14:creationId xmlns:p14="http://schemas.microsoft.com/office/powerpoint/2010/main" val="2000317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29" y="108343"/>
            <a:ext cx="5115339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Financial Literacy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1: Financial Literacy Explorer (Beginner)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593B300-3D6E-4AF7-949A-EA510DE9ED47}"/>
              </a:ext>
            </a:extLst>
          </p:cNvPr>
          <p:cNvSpPr/>
          <p:nvPr/>
        </p:nvSpPr>
        <p:spPr>
          <a:xfrm>
            <a:off x="225286" y="1791008"/>
            <a:ext cx="5844208" cy="4801314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1: Understanding Money</a:t>
            </a:r>
          </a:p>
          <a:p>
            <a:r>
              <a:rPr lang="en-US" dirty="0"/>
              <a:t>What is Money? </a:t>
            </a:r>
          </a:p>
          <a:p>
            <a:r>
              <a:rPr lang="en-US" dirty="0"/>
              <a:t>History of Money </a:t>
            </a:r>
          </a:p>
          <a:p>
            <a:r>
              <a:rPr lang="en-US" dirty="0"/>
              <a:t>Coins and Currency Notes </a:t>
            </a:r>
          </a:p>
          <a:p>
            <a:r>
              <a:rPr lang="en-US" dirty="0"/>
              <a:t>Needs vs Wants </a:t>
            </a:r>
          </a:p>
          <a:p>
            <a:r>
              <a:rPr lang="en-US" b="1" dirty="0"/>
              <a:t>Unit 2: Earning Money</a:t>
            </a:r>
          </a:p>
          <a:p>
            <a:r>
              <a:rPr lang="en-US" dirty="0"/>
              <a:t>How People Earn Money </a:t>
            </a:r>
          </a:p>
          <a:p>
            <a:r>
              <a:rPr lang="en-US" dirty="0"/>
              <a:t>Different Occupations &amp; Value of Work </a:t>
            </a:r>
          </a:p>
          <a:p>
            <a:r>
              <a:rPr lang="en-US" dirty="0"/>
              <a:t>Introduction to Entrepreneurship </a:t>
            </a:r>
          </a:p>
          <a:p>
            <a:r>
              <a:rPr lang="en-US" b="1" dirty="0"/>
              <a:t>Unit 3: Saving Money</a:t>
            </a:r>
          </a:p>
          <a:p>
            <a:r>
              <a:rPr lang="en-US" dirty="0"/>
              <a:t>Why Save Money? </a:t>
            </a:r>
          </a:p>
          <a:p>
            <a:r>
              <a:rPr lang="en-US" dirty="0"/>
              <a:t>Piggy Bank Concept </a:t>
            </a:r>
          </a:p>
          <a:p>
            <a:r>
              <a:rPr lang="en-US" dirty="0"/>
              <a:t>Short-Term and Long-Term Goals </a:t>
            </a:r>
          </a:p>
          <a:p>
            <a:r>
              <a:rPr lang="en-US" dirty="0"/>
              <a:t>Saving Habits </a:t>
            </a:r>
          </a:p>
          <a:p>
            <a:r>
              <a:rPr lang="en-US" b="1" dirty="0"/>
              <a:t>Unit 4: Spending Wisely</a:t>
            </a:r>
          </a:p>
          <a:p>
            <a:r>
              <a:rPr lang="en-US" dirty="0"/>
              <a:t>Smart Shopping , Comparing Prices </a:t>
            </a:r>
          </a:p>
          <a:p>
            <a:r>
              <a:rPr lang="en-US" dirty="0"/>
              <a:t>Avoiding Wasteful Spending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94CFDF-1EBE-43C1-8F45-0C01B15CBE13}"/>
              </a:ext>
            </a:extLst>
          </p:cNvPr>
          <p:cNvSpPr/>
          <p:nvPr/>
        </p:nvSpPr>
        <p:spPr>
          <a:xfrm>
            <a:off x="6188765" y="1791008"/>
            <a:ext cx="5844208" cy="4801314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5: Introduction to Banking</a:t>
            </a:r>
          </a:p>
          <a:p>
            <a:r>
              <a:rPr lang="en-US" dirty="0"/>
              <a:t>What is a Bank? </a:t>
            </a:r>
          </a:p>
          <a:p>
            <a:r>
              <a:rPr lang="en-US" dirty="0"/>
              <a:t>What is Banking?</a:t>
            </a:r>
          </a:p>
          <a:p>
            <a:r>
              <a:rPr lang="en-US" dirty="0"/>
              <a:t>Types of Bank Accounts </a:t>
            </a:r>
          </a:p>
          <a:p>
            <a:r>
              <a:rPr lang="en-US" dirty="0"/>
              <a:t>ATM and Debit Card Awareness </a:t>
            </a:r>
          </a:p>
          <a:p>
            <a:r>
              <a:rPr lang="en-US" b="1" dirty="0"/>
              <a:t>Projects</a:t>
            </a:r>
          </a:p>
          <a:p>
            <a:r>
              <a:rPr lang="en-US" dirty="0"/>
              <a:t>My Savings Goal Chart </a:t>
            </a:r>
          </a:p>
          <a:p>
            <a:r>
              <a:rPr lang="en-US" dirty="0"/>
              <a:t>Daily Basis purchasing items</a:t>
            </a:r>
          </a:p>
          <a:p>
            <a:r>
              <a:rPr lang="en-US" dirty="0"/>
              <a:t>Important and Not Important expenses</a:t>
            </a:r>
          </a:p>
          <a:p>
            <a:r>
              <a:rPr lang="en-US" dirty="0"/>
              <a:t>Family Budget Observation </a:t>
            </a:r>
          </a:p>
          <a:p>
            <a:r>
              <a:rPr lang="en-US" dirty="0"/>
              <a:t>Smart Shopper Activity </a:t>
            </a:r>
          </a:p>
          <a:p>
            <a:r>
              <a:rPr lang="en-US" dirty="0"/>
              <a:t>Pocket Money Tracker </a:t>
            </a:r>
          </a:p>
          <a:p>
            <a:r>
              <a:rPr lang="en-US" dirty="0"/>
              <a:t>Needs vs Wants Poster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Understand the value of money </a:t>
            </a:r>
          </a:p>
          <a:p>
            <a:r>
              <a:rPr lang="en-US" dirty="0"/>
              <a:t>Develop saving habits </a:t>
            </a:r>
          </a:p>
          <a:p>
            <a:r>
              <a:rPr lang="en-US" dirty="0"/>
              <a:t>Make simple financial decisions</a:t>
            </a:r>
          </a:p>
        </p:txBody>
      </p:sp>
    </p:spTree>
    <p:extLst>
      <p:ext uri="{BB962C8B-B14F-4D97-AF65-F5344CB8AC3E}">
        <p14:creationId xmlns:p14="http://schemas.microsoft.com/office/powerpoint/2010/main" val="408974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29" y="108343"/>
            <a:ext cx="5390323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Financial Literacy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2: Financial Literacy Builder (Intermediate)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593B300-3D6E-4AF7-949A-EA510DE9ED47}"/>
              </a:ext>
            </a:extLst>
          </p:cNvPr>
          <p:cNvSpPr/>
          <p:nvPr/>
        </p:nvSpPr>
        <p:spPr>
          <a:xfrm>
            <a:off x="225286" y="1791008"/>
            <a:ext cx="5844208" cy="5078313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1: Personal Finance Basics</a:t>
            </a:r>
          </a:p>
          <a:p>
            <a:r>
              <a:rPr lang="en-US" dirty="0"/>
              <a:t>Income and Expenses </a:t>
            </a:r>
          </a:p>
          <a:p>
            <a:r>
              <a:rPr lang="en-US" dirty="0"/>
              <a:t>Budgeting Fundamentals </a:t>
            </a:r>
          </a:p>
          <a:p>
            <a:r>
              <a:rPr lang="en-US" dirty="0"/>
              <a:t>Financial Goal Setting </a:t>
            </a:r>
          </a:p>
          <a:p>
            <a:r>
              <a:rPr lang="en-US" b="1" dirty="0"/>
              <a:t>Unit 2: Banking and Digital Payments</a:t>
            </a:r>
          </a:p>
          <a:p>
            <a:r>
              <a:rPr lang="en-US" dirty="0"/>
              <a:t>Savings Accounts </a:t>
            </a:r>
          </a:p>
          <a:p>
            <a:r>
              <a:rPr lang="en-US" dirty="0"/>
              <a:t>UPI and Digital Payments </a:t>
            </a:r>
          </a:p>
          <a:p>
            <a:r>
              <a:rPr lang="en-US" dirty="0"/>
              <a:t>Net Banking Basics </a:t>
            </a:r>
          </a:p>
          <a:p>
            <a:r>
              <a:rPr lang="en-US" dirty="0"/>
              <a:t>Safety in Online Transactions </a:t>
            </a:r>
          </a:p>
          <a:p>
            <a:r>
              <a:rPr lang="en-US" b="1" dirty="0"/>
              <a:t>Unit 3: Smart Consumer Skills</a:t>
            </a:r>
          </a:p>
          <a:p>
            <a:r>
              <a:rPr lang="en-US" dirty="0"/>
              <a:t>Discounts and Offers </a:t>
            </a:r>
          </a:p>
          <a:p>
            <a:r>
              <a:rPr lang="en-US" dirty="0"/>
              <a:t>Reading Bills and Receipts </a:t>
            </a:r>
          </a:p>
          <a:p>
            <a:r>
              <a:rPr lang="en-US" dirty="0"/>
              <a:t>Consumer Rights </a:t>
            </a:r>
          </a:p>
          <a:p>
            <a:r>
              <a:rPr lang="en-US" b="1" dirty="0"/>
              <a:t>Unit 4: Introduction to Investing</a:t>
            </a:r>
          </a:p>
          <a:p>
            <a:r>
              <a:rPr lang="en-US" dirty="0"/>
              <a:t>Difference Between Saving and Investing </a:t>
            </a:r>
          </a:p>
          <a:p>
            <a:r>
              <a:rPr lang="en-US" dirty="0"/>
              <a:t>Risk and Return </a:t>
            </a:r>
          </a:p>
          <a:p>
            <a:r>
              <a:rPr lang="en-US" dirty="0"/>
              <a:t>Introduction to Stocks and Mutual Funds </a:t>
            </a:r>
          </a:p>
          <a:p>
            <a:r>
              <a:rPr lang="en-US" dirty="0"/>
              <a:t>Compound Interest Concept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94CFDF-1EBE-43C1-8F45-0C01B15CBE13}"/>
              </a:ext>
            </a:extLst>
          </p:cNvPr>
          <p:cNvSpPr/>
          <p:nvPr/>
        </p:nvSpPr>
        <p:spPr>
          <a:xfrm>
            <a:off x="6188765" y="1791008"/>
            <a:ext cx="5844208" cy="3970318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5: Financial Safety</a:t>
            </a:r>
          </a:p>
          <a:p>
            <a:r>
              <a:rPr lang="en-US" dirty="0"/>
              <a:t>Fraud Awareness </a:t>
            </a:r>
          </a:p>
          <a:p>
            <a:r>
              <a:rPr lang="en-US" dirty="0"/>
              <a:t>Cyber Security in Banking </a:t>
            </a:r>
          </a:p>
          <a:p>
            <a:r>
              <a:rPr lang="en-US" dirty="0"/>
              <a:t>Safe Digital Practices </a:t>
            </a:r>
          </a:p>
          <a:p>
            <a:r>
              <a:rPr lang="en-US" b="1" dirty="0"/>
              <a:t>Projects</a:t>
            </a:r>
          </a:p>
          <a:p>
            <a:r>
              <a:rPr lang="en-US" dirty="0"/>
              <a:t>Monthly Budget Planner </a:t>
            </a:r>
          </a:p>
          <a:p>
            <a:r>
              <a:rPr lang="en-US" dirty="0"/>
              <a:t>Digital Payment Awareness Campaign </a:t>
            </a:r>
          </a:p>
          <a:p>
            <a:r>
              <a:rPr lang="en-US" dirty="0"/>
              <a:t>Compound Interest Activity </a:t>
            </a:r>
          </a:p>
          <a:p>
            <a:r>
              <a:rPr lang="en-US" dirty="0"/>
              <a:t>Consumer Rights Presentation </a:t>
            </a:r>
          </a:p>
          <a:p>
            <a:r>
              <a:rPr lang="en-US" dirty="0"/>
              <a:t>Savings vs Investment Comparison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Create personal budgets </a:t>
            </a:r>
          </a:p>
          <a:p>
            <a:r>
              <a:rPr lang="en-US" dirty="0"/>
              <a:t>Understand digital banking </a:t>
            </a:r>
          </a:p>
          <a:p>
            <a:r>
              <a:rPr lang="en-US" dirty="0"/>
              <a:t>Learn basic investment concepts</a:t>
            </a:r>
          </a:p>
        </p:txBody>
      </p:sp>
    </p:spTree>
    <p:extLst>
      <p:ext uri="{BB962C8B-B14F-4D97-AF65-F5344CB8AC3E}">
        <p14:creationId xmlns:p14="http://schemas.microsoft.com/office/powerpoint/2010/main" val="2244815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29" y="108343"/>
            <a:ext cx="5390323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Financial Literacy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3: Financial Literacy Innovator (Advanced)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593B300-3D6E-4AF7-949A-EA510DE9ED47}"/>
              </a:ext>
            </a:extLst>
          </p:cNvPr>
          <p:cNvSpPr/>
          <p:nvPr/>
        </p:nvSpPr>
        <p:spPr>
          <a:xfrm>
            <a:off x="225286" y="1791008"/>
            <a:ext cx="5844208" cy="4524315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1: Advanced Personal Finance</a:t>
            </a:r>
          </a:p>
          <a:p>
            <a:r>
              <a:rPr lang="en-US" dirty="0"/>
              <a:t>Financial Planning </a:t>
            </a:r>
          </a:p>
          <a:p>
            <a:r>
              <a:rPr lang="en-US" dirty="0"/>
              <a:t>Emergency Funds </a:t>
            </a:r>
          </a:p>
          <a:p>
            <a:r>
              <a:rPr lang="en-US" dirty="0"/>
              <a:t>Goal-Based Investing </a:t>
            </a:r>
          </a:p>
          <a:p>
            <a:r>
              <a:rPr lang="en-US" dirty="0"/>
              <a:t>Managing Expenses </a:t>
            </a:r>
          </a:p>
          <a:p>
            <a:r>
              <a:rPr lang="en-US" b="1" dirty="0"/>
              <a:t>Unit 2: Banking and Financial Services</a:t>
            </a:r>
          </a:p>
          <a:p>
            <a:r>
              <a:rPr lang="en-US" dirty="0"/>
              <a:t>Types of Bank Accounts </a:t>
            </a:r>
          </a:p>
          <a:p>
            <a:r>
              <a:rPr lang="en-US" dirty="0"/>
              <a:t>Loans and Interest </a:t>
            </a:r>
          </a:p>
          <a:p>
            <a:r>
              <a:rPr lang="en-US" dirty="0"/>
              <a:t>Credit Scores </a:t>
            </a:r>
          </a:p>
          <a:p>
            <a:r>
              <a:rPr lang="en-US" dirty="0"/>
              <a:t>Insurance Basics </a:t>
            </a:r>
          </a:p>
          <a:p>
            <a:r>
              <a:rPr lang="en-US" b="1" dirty="0"/>
              <a:t>Unit 3: Investment Fundamentals</a:t>
            </a:r>
          </a:p>
          <a:p>
            <a:r>
              <a:rPr lang="en-US" dirty="0"/>
              <a:t>Stocks </a:t>
            </a:r>
          </a:p>
          <a:p>
            <a:r>
              <a:rPr lang="en-US" dirty="0"/>
              <a:t>Bonds </a:t>
            </a:r>
          </a:p>
          <a:p>
            <a:r>
              <a:rPr lang="en-US" dirty="0"/>
              <a:t>Mutual Funds </a:t>
            </a:r>
          </a:p>
          <a:p>
            <a:r>
              <a:rPr lang="en-US" dirty="0"/>
              <a:t>Exchange-Traded Funds (ETFs) </a:t>
            </a:r>
          </a:p>
          <a:p>
            <a:r>
              <a:rPr lang="en-US" dirty="0"/>
              <a:t>Diversification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94CFDF-1EBE-43C1-8F45-0C01B15CBE13}"/>
              </a:ext>
            </a:extLst>
          </p:cNvPr>
          <p:cNvSpPr/>
          <p:nvPr/>
        </p:nvSpPr>
        <p:spPr>
          <a:xfrm>
            <a:off x="6188765" y="1791008"/>
            <a:ext cx="5844208" cy="4524315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4: Entrepreneurship and Business Finance</a:t>
            </a:r>
          </a:p>
          <a:p>
            <a:r>
              <a:rPr lang="en-US" dirty="0"/>
              <a:t>Business Budgeting </a:t>
            </a:r>
          </a:p>
          <a:p>
            <a:r>
              <a:rPr lang="en-US" dirty="0"/>
              <a:t>Revenue and Profit </a:t>
            </a:r>
          </a:p>
          <a:p>
            <a:r>
              <a:rPr lang="en-US" dirty="0"/>
              <a:t>Startup Basics </a:t>
            </a:r>
          </a:p>
          <a:p>
            <a:r>
              <a:rPr lang="en-US" dirty="0"/>
              <a:t>Financial Decision-Making </a:t>
            </a:r>
          </a:p>
          <a:p>
            <a:r>
              <a:rPr lang="en-US" b="1" dirty="0"/>
              <a:t>Unit 5: Taxes and Government Finance</a:t>
            </a:r>
          </a:p>
          <a:p>
            <a:r>
              <a:rPr lang="en-US" dirty="0"/>
              <a:t>Introduction to Taxes </a:t>
            </a:r>
          </a:p>
          <a:p>
            <a:r>
              <a:rPr lang="en-US" dirty="0"/>
              <a:t>GST Basics &amp; Importance of Taxation </a:t>
            </a:r>
          </a:p>
          <a:p>
            <a:r>
              <a:rPr lang="en-US" b="1" dirty="0"/>
              <a:t>Unit 6: Financial Technology (FinTech)</a:t>
            </a:r>
          </a:p>
          <a:p>
            <a:r>
              <a:rPr lang="en-US" dirty="0"/>
              <a:t>Digital Wallets </a:t>
            </a:r>
          </a:p>
          <a:p>
            <a:r>
              <a:rPr lang="en-US" dirty="0"/>
              <a:t>Online Trading Platforms </a:t>
            </a:r>
          </a:p>
          <a:p>
            <a:r>
              <a:rPr lang="en-US" dirty="0"/>
              <a:t>AI in Finance , Future of Digital Money </a:t>
            </a:r>
          </a:p>
          <a:p>
            <a:r>
              <a:rPr lang="en-US" b="1" dirty="0"/>
              <a:t>Unit 7: Financial Ethics and Responsibility</a:t>
            </a:r>
          </a:p>
          <a:p>
            <a:r>
              <a:rPr lang="en-US" dirty="0"/>
              <a:t>Responsible Borrowing </a:t>
            </a:r>
          </a:p>
          <a:p>
            <a:r>
              <a:rPr lang="en-US" dirty="0"/>
              <a:t>Ethical Investing </a:t>
            </a:r>
          </a:p>
          <a:p>
            <a:r>
              <a:rPr lang="en-US" dirty="0"/>
              <a:t>Financial Scams and Prevention </a:t>
            </a:r>
          </a:p>
        </p:txBody>
      </p:sp>
    </p:spTree>
    <p:extLst>
      <p:ext uri="{BB962C8B-B14F-4D97-AF65-F5344CB8AC3E}">
        <p14:creationId xmlns:p14="http://schemas.microsoft.com/office/powerpoint/2010/main" val="659297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29" y="108343"/>
            <a:ext cx="5390323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Financial Literacy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3: Financial Literacy Innovator (Advanced)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593B300-3D6E-4AF7-949A-EA510DE9ED47}"/>
              </a:ext>
            </a:extLst>
          </p:cNvPr>
          <p:cNvSpPr/>
          <p:nvPr/>
        </p:nvSpPr>
        <p:spPr>
          <a:xfrm>
            <a:off x="122583" y="1592669"/>
            <a:ext cx="5844208" cy="2862322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Projects</a:t>
            </a:r>
          </a:p>
          <a:p>
            <a:r>
              <a:rPr lang="en-US" dirty="0"/>
              <a:t>Personal Financial Plan , Mock Investment Portfolio </a:t>
            </a:r>
          </a:p>
          <a:p>
            <a:r>
              <a:rPr lang="en-US" dirty="0"/>
              <a:t>Small Business Budget Project </a:t>
            </a:r>
          </a:p>
          <a:p>
            <a:r>
              <a:rPr lang="en-US" dirty="0"/>
              <a:t>Stock Market Simulation </a:t>
            </a:r>
          </a:p>
          <a:p>
            <a:r>
              <a:rPr lang="en-US" dirty="0"/>
              <a:t>Financial Awareness Campaign </a:t>
            </a:r>
          </a:p>
          <a:p>
            <a:r>
              <a:rPr lang="en-US" dirty="0"/>
              <a:t>Startup Business Plan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Manage personal finances effectively </a:t>
            </a:r>
          </a:p>
          <a:p>
            <a:r>
              <a:rPr lang="en-US" dirty="0"/>
              <a:t>Understand investment and entrepreneurship </a:t>
            </a:r>
          </a:p>
          <a:p>
            <a:r>
              <a:rPr lang="en-US" dirty="0"/>
              <a:t>Make informed financial decisions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8F834C-A637-4DA2-A0F4-5D2EC5E65C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937070"/>
              </p:ext>
            </p:extLst>
          </p:nvPr>
        </p:nvGraphicFramePr>
        <p:xfrm>
          <a:off x="708991" y="5286617"/>
          <a:ext cx="9110870" cy="14630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385931">
                  <a:extLst>
                    <a:ext uri="{9D8B030D-6E8A-4147-A177-3AD203B41FA5}">
                      <a16:colId xmlns:a16="http://schemas.microsoft.com/office/drawing/2014/main" val="3856299262"/>
                    </a:ext>
                  </a:extLst>
                </a:gridCol>
                <a:gridCol w="5724939">
                  <a:extLst>
                    <a:ext uri="{9D8B030D-6E8A-4147-A177-3AD203B41FA5}">
                      <a16:colId xmlns:a16="http://schemas.microsoft.com/office/drawing/2014/main" val="39839046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Level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Skills Developed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257635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Level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Saving, Spending, Money Awareness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9009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Level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Budgeting, Banking, Digital Payments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6307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Investing, Financial Planning, Entrepreneurship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674938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F94F1FFC-60D5-4B42-81E1-DF3FCA241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6185" y="4716773"/>
            <a:ext cx="31507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Skills Progression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956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4762842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/>
              <a:t>Section – 1 (Grade – 5)</a:t>
            </a:r>
          </a:p>
          <a:p>
            <a:pPr algn="ctr">
              <a:spcBef>
                <a:spcPts val="600"/>
              </a:spcBef>
            </a:pPr>
            <a:endParaRPr lang="en-US" sz="105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Coding &amp; Programming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Code.org 	Level – 1	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Game Designing Level – 1 Using Scratch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MIT App Inventor Level – 1	</a:t>
            </a:r>
          </a:p>
          <a:p>
            <a:pPr lvl="1"/>
            <a:r>
              <a:rPr lang="en-US" sz="2000" b="1" dirty="0"/>
              <a:t>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Robotics &amp; Electronics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Sensor Components and its Type Level – 1	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Circuit Design using Tinkercad Level – 1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CIS Using DIY Kits Level – 1</a:t>
            </a:r>
          </a:p>
          <a:p>
            <a:pPr lvl="1"/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Artificial Intelligence With ML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Application of AI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Working With AI Using PictoBlox Level –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4762842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/>
              <a:t>Section – 2 (Grade – 6)</a:t>
            </a:r>
          </a:p>
          <a:p>
            <a:pPr algn="ctr">
              <a:spcBef>
                <a:spcPts val="600"/>
              </a:spcBef>
            </a:pPr>
            <a:endParaRPr lang="en-US" sz="105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Coding &amp; Programming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Code.org 	Level – 2 	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Game Designing Level – 2 Using PictoBlox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MIT App Inventor Level – 2	</a:t>
            </a:r>
          </a:p>
          <a:p>
            <a:pPr lvl="1"/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Robotics &amp; Electronics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Sensor Components and its Type Level – 2	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Circuit Design using Tinkercad Level – 2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CIS Using DIY Kits Level – 2</a:t>
            </a:r>
          </a:p>
          <a:p>
            <a:pPr lvl="1"/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Artificial Intelligence With ML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Application of AI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Working With AI Using PictoBlox Level – 2</a:t>
            </a:r>
            <a:r>
              <a:rPr lang="en-US" b="1" dirty="0"/>
              <a:t>	</a:t>
            </a:r>
            <a:r>
              <a:rPr lang="en-US" dirty="0"/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STEAM Thinker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Intermediate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30 Sessions        Age Group:  + 12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563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4455066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/>
              <a:t>Section – 1 (Grade – 7)</a:t>
            </a:r>
          </a:p>
          <a:p>
            <a:pPr algn="ctr">
              <a:spcBef>
                <a:spcPts val="600"/>
              </a:spcBef>
            </a:pPr>
            <a:endParaRPr lang="en-US" sz="105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Coding &amp; Programming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Programming using Python Level – 1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MakeCode Arcade using Micro : Bit Level – 1		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Robotics &amp; Electronics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Programming with Arduino IED Level – 1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Robotics &amp; Sensor Integrations Level – 1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Project using Micro : Bit and Arduino Level – 1</a:t>
            </a:r>
          </a:p>
          <a:p>
            <a:pPr lvl="1"/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Artificial Intelligence With ML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Application of ML using Python  Level – 1	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Computational Thinking &amp; AI Level –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4455066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800" b="1" dirty="0"/>
              <a:t>Section – 2 (Grade – 8)</a:t>
            </a:r>
          </a:p>
          <a:p>
            <a:pPr algn="ctr">
              <a:spcBef>
                <a:spcPts val="600"/>
              </a:spcBef>
            </a:pPr>
            <a:endParaRPr lang="en-US" sz="105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Coding &amp; Programming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Programming using Python Level – 2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MakeCode Arcade using Micro : Bit Level – 1	</a:t>
            </a:r>
          </a:p>
          <a:p>
            <a:pPr lvl="1"/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Robotics &amp; Electronics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Programming with Arduino IED Level – 2	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Robotics &amp; Sensor Integrations Level – 2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Project using Micro : Bit and Arduino Level – 2</a:t>
            </a:r>
          </a:p>
          <a:p>
            <a:pPr lvl="1"/>
            <a:endParaRPr lang="en-US" sz="2000" b="1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b="1" dirty="0"/>
              <a:t>Artificial Intelligence With ML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Application of ML using Python  Level – 2	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b="1" dirty="0"/>
              <a:t>Computational Thinking &amp; AI Level – 2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STEAM Thinker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Advance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30 Sessions        Age Group:  + 14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5308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4801314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Module 1: Computational Thinking</a:t>
            </a:r>
          </a:p>
          <a:p>
            <a:r>
              <a:rPr lang="en-US" dirty="0"/>
              <a:t>What is Coding? </a:t>
            </a:r>
          </a:p>
          <a:p>
            <a:r>
              <a:rPr lang="en-US" dirty="0"/>
              <a:t>What is a Robot? </a:t>
            </a:r>
          </a:p>
          <a:p>
            <a:r>
              <a:rPr lang="en-US" dirty="0"/>
              <a:t>Algorithms and Flowcharts </a:t>
            </a:r>
          </a:p>
          <a:p>
            <a:r>
              <a:rPr lang="en-US" dirty="0"/>
              <a:t>Sequencing Instructions </a:t>
            </a:r>
          </a:p>
          <a:p>
            <a:r>
              <a:rPr lang="en-US" dirty="0"/>
              <a:t>Problem Solving </a:t>
            </a:r>
          </a:p>
          <a:p>
            <a:r>
              <a:rPr lang="en-US" b="1" dirty="0"/>
              <a:t>Module 2: Block-Based Coding</a:t>
            </a:r>
          </a:p>
          <a:p>
            <a:r>
              <a:rPr lang="en-US" dirty="0"/>
              <a:t>Introduction to Scratch </a:t>
            </a:r>
          </a:p>
          <a:p>
            <a:r>
              <a:rPr lang="en-US" dirty="0"/>
              <a:t>Motion Blocks </a:t>
            </a:r>
          </a:p>
          <a:p>
            <a:r>
              <a:rPr lang="en-US" dirty="0"/>
              <a:t>Looks Blocks </a:t>
            </a:r>
          </a:p>
          <a:p>
            <a:r>
              <a:rPr lang="en-US" dirty="0"/>
              <a:t>Sound Blocks </a:t>
            </a:r>
          </a:p>
          <a:p>
            <a:r>
              <a:rPr lang="en-US" dirty="0"/>
              <a:t>Events </a:t>
            </a:r>
          </a:p>
          <a:p>
            <a:r>
              <a:rPr lang="en-US" dirty="0"/>
              <a:t>Loops </a:t>
            </a:r>
          </a:p>
          <a:p>
            <a:r>
              <a:rPr lang="en-US" b="1" dirty="0"/>
              <a:t>Module 3: Simple Robotics Concepts</a:t>
            </a:r>
          </a:p>
          <a:p>
            <a:r>
              <a:rPr lang="en-US" dirty="0"/>
              <a:t>Input and Output Devices </a:t>
            </a:r>
          </a:p>
          <a:p>
            <a:r>
              <a:rPr lang="en-US" dirty="0"/>
              <a:t>Sensors and Actuators </a:t>
            </a:r>
          </a:p>
          <a:p>
            <a:r>
              <a:rPr lang="en-US" dirty="0"/>
              <a:t>LED and Buzzer Simulation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069494" y="1791008"/>
            <a:ext cx="5844208" cy="2862322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Projects</a:t>
            </a:r>
          </a:p>
          <a:p>
            <a:r>
              <a:rPr lang="en-US" dirty="0"/>
              <a:t>Animated Robot Story </a:t>
            </a:r>
          </a:p>
          <a:p>
            <a:r>
              <a:rPr lang="en-US" dirty="0"/>
              <a:t>Dancing Robot </a:t>
            </a:r>
          </a:p>
          <a:p>
            <a:r>
              <a:rPr lang="en-US" dirty="0"/>
              <a:t>Traffic Light Simulation </a:t>
            </a:r>
          </a:p>
          <a:p>
            <a:r>
              <a:rPr lang="en-US" dirty="0"/>
              <a:t>Robot Quiz Game </a:t>
            </a:r>
          </a:p>
          <a:p>
            <a:r>
              <a:rPr lang="en-US" dirty="0"/>
              <a:t>Smart Home Animation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Understand coding logic </a:t>
            </a:r>
          </a:p>
          <a:p>
            <a:r>
              <a:rPr lang="en-US" dirty="0"/>
              <a:t>Create animations and games </a:t>
            </a:r>
          </a:p>
          <a:p>
            <a:r>
              <a:rPr lang="en-US" dirty="0"/>
              <a:t>Learn basic robotics concepts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Coding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1: Beginner Robotics Coding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E13A0D0-D0B6-471F-956C-7A3C324EA0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809729"/>
              </p:ext>
            </p:extLst>
          </p:nvPr>
        </p:nvGraphicFramePr>
        <p:xfrm>
          <a:off x="6279546" y="5127262"/>
          <a:ext cx="5634156" cy="146304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46090">
                  <a:extLst>
                    <a:ext uri="{9D8B030D-6E8A-4147-A177-3AD203B41FA5}">
                      <a16:colId xmlns:a16="http://schemas.microsoft.com/office/drawing/2014/main" val="3314046206"/>
                    </a:ext>
                  </a:extLst>
                </a:gridCol>
                <a:gridCol w="2988066">
                  <a:extLst>
                    <a:ext uri="{9D8B030D-6E8A-4147-A177-3AD203B41FA5}">
                      <a16:colId xmlns:a16="http://schemas.microsoft.com/office/drawing/2014/main" val="23650282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Level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Certificate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03612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Level 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Junior Robotics Coder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22082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Level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Robotics Programmer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975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Advanced Robotics Developer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9549967"/>
                  </a:ext>
                </a:extLst>
              </a:tr>
            </a:tbl>
          </a:graphicData>
        </a:graphic>
      </p:graphicFrame>
      <p:sp>
        <p:nvSpPr>
          <p:cNvPr id="10" name="Rectangle 1">
            <a:extLst>
              <a:ext uri="{FF2B5EF4-FFF2-40B4-BE49-F238E27FC236}">
                <a16:creationId xmlns:a16="http://schemas.microsoft.com/office/drawing/2014/main" id="{35F0C8BA-0367-4388-A2DC-080888749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8252" y="4696375"/>
            <a:ext cx="501374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Certification Structure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3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5078313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Module 1: Advanced Coding Concepts</a:t>
            </a:r>
          </a:p>
          <a:p>
            <a:r>
              <a:rPr lang="en-US" dirty="0"/>
              <a:t>Variables &amp; Data Types </a:t>
            </a:r>
          </a:p>
          <a:p>
            <a:r>
              <a:rPr lang="en-US" dirty="0"/>
              <a:t>Operators </a:t>
            </a:r>
          </a:p>
          <a:p>
            <a:r>
              <a:rPr lang="en-US" dirty="0"/>
              <a:t>Conditional Statements (If-Else) , Nested Conditions </a:t>
            </a:r>
          </a:p>
          <a:p>
            <a:r>
              <a:rPr lang="en-US" dirty="0"/>
              <a:t>Loops </a:t>
            </a:r>
          </a:p>
          <a:p>
            <a:r>
              <a:rPr lang="en-US" b="1" dirty="0"/>
              <a:t>Module 2: Arduino Block Coding</a:t>
            </a:r>
          </a:p>
          <a:p>
            <a:r>
              <a:rPr lang="en-US" dirty="0"/>
              <a:t>Introduction to Arduino </a:t>
            </a:r>
          </a:p>
          <a:p>
            <a:r>
              <a:rPr lang="en-US" dirty="0"/>
              <a:t>Tinkercad Circuits </a:t>
            </a:r>
          </a:p>
          <a:p>
            <a:r>
              <a:rPr lang="en-US" dirty="0"/>
              <a:t>Digital Input/Output </a:t>
            </a:r>
          </a:p>
          <a:p>
            <a:r>
              <a:rPr lang="en-US" dirty="0"/>
              <a:t>Analog Input </a:t>
            </a:r>
          </a:p>
          <a:p>
            <a:r>
              <a:rPr lang="en-US" dirty="0"/>
              <a:t>PWM </a:t>
            </a:r>
          </a:p>
          <a:p>
            <a:r>
              <a:rPr lang="en-US" b="1" dirty="0"/>
              <a:t>Module 3: Sensors and Actuators</a:t>
            </a:r>
          </a:p>
          <a:p>
            <a:r>
              <a:rPr lang="en-US" dirty="0"/>
              <a:t>LED , RGB LED , Push Button </a:t>
            </a:r>
          </a:p>
          <a:p>
            <a:r>
              <a:rPr lang="en-US" dirty="0"/>
              <a:t>LDR Sensor , Ultrasonic Sensor </a:t>
            </a:r>
          </a:p>
          <a:p>
            <a:r>
              <a:rPr lang="en-US" dirty="0"/>
              <a:t>Servo Motor , DC Motor </a:t>
            </a:r>
          </a:p>
          <a:p>
            <a:r>
              <a:rPr lang="en-US" b="1" dirty="0"/>
              <a:t>Module 4: Automation Projects</a:t>
            </a:r>
          </a:p>
          <a:p>
            <a:r>
              <a:rPr lang="en-US" dirty="0"/>
              <a:t>Sensor-Based Projects </a:t>
            </a:r>
          </a:p>
          <a:p>
            <a:r>
              <a:rPr lang="en-US" dirty="0"/>
              <a:t>Smart Devices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3139321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Projects</a:t>
            </a:r>
          </a:p>
          <a:p>
            <a:r>
              <a:rPr lang="en-US" dirty="0"/>
              <a:t>Smart Street Light </a:t>
            </a:r>
          </a:p>
          <a:p>
            <a:r>
              <a:rPr lang="en-US" dirty="0"/>
              <a:t>Obstacle Detector </a:t>
            </a:r>
          </a:p>
          <a:p>
            <a:r>
              <a:rPr lang="en-US" dirty="0"/>
              <a:t>Automatic Door </a:t>
            </a:r>
          </a:p>
          <a:p>
            <a:r>
              <a:rPr lang="en-US" dirty="0"/>
              <a:t>Smart Dustbin </a:t>
            </a:r>
          </a:p>
          <a:p>
            <a:r>
              <a:rPr lang="en-US" dirty="0"/>
              <a:t>Water Level Indicator </a:t>
            </a:r>
          </a:p>
          <a:p>
            <a:r>
              <a:rPr lang="en-US" dirty="0"/>
              <a:t>Servo-Controlled Robot Arm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Build real robotic circuits </a:t>
            </a:r>
          </a:p>
          <a:p>
            <a:r>
              <a:rPr lang="en-US" dirty="0"/>
              <a:t>Program sensors and motors </a:t>
            </a:r>
          </a:p>
          <a:p>
            <a:r>
              <a:rPr lang="en-US" dirty="0"/>
              <a:t>Create automated systems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Coding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2: Intermediate Robotics Coding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28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5078313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Module 1: Arduino Text-Based Programming</a:t>
            </a:r>
          </a:p>
          <a:p>
            <a:r>
              <a:rPr lang="en-US" dirty="0"/>
              <a:t>Arduino IDE , Variables and Constants , Functions </a:t>
            </a:r>
          </a:p>
          <a:p>
            <a:r>
              <a:rPr lang="en-US" dirty="0"/>
              <a:t>Arrays , Libraries , Serial Communication </a:t>
            </a:r>
          </a:p>
          <a:p>
            <a:r>
              <a:rPr lang="en-US" b="1" dirty="0"/>
              <a:t>Module 2: Advanced Robotics</a:t>
            </a:r>
          </a:p>
          <a:p>
            <a:r>
              <a:rPr lang="en-US" dirty="0"/>
              <a:t>Motor Driver Programming </a:t>
            </a:r>
          </a:p>
          <a:p>
            <a:r>
              <a:rPr lang="en-US" dirty="0"/>
              <a:t>Line Following Logic </a:t>
            </a:r>
          </a:p>
          <a:p>
            <a:r>
              <a:rPr lang="en-US" dirty="0"/>
              <a:t>Obstacle Avoidance Logic </a:t>
            </a:r>
          </a:p>
          <a:p>
            <a:r>
              <a:rPr lang="en-US" dirty="0"/>
              <a:t>Bluetooth Communication </a:t>
            </a:r>
          </a:p>
          <a:p>
            <a:r>
              <a:rPr lang="en-US" dirty="0"/>
              <a:t>Wireless Control </a:t>
            </a:r>
          </a:p>
          <a:p>
            <a:r>
              <a:rPr lang="en-US" b="1" dirty="0"/>
              <a:t>Module 3: Python for Robotics</a:t>
            </a:r>
          </a:p>
          <a:p>
            <a:r>
              <a:rPr lang="en-US" dirty="0"/>
              <a:t>Python Basics , Variables and Loops , Functions </a:t>
            </a:r>
          </a:p>
          <a:p>
            <a:r>
              <a:rPr lang="en-US" dirty="0"/>
              <a:t>Sensor Data Processing </a:t>
            </a:r>
          </a:p>
          <a:p>
            <a:r>
              <a:rPr lang="en-US" b="1" dirty="0"/>
              <a:t>Module 4: AI and IoT in Robotics</a:t>
            </a:r>
          </a:p>
          <a:p>
            <a:r>
              <a:rPr lang="en-US" dirty="0"/>
              <a:t>Introduction to Artificial Intelligence </a:t>
            </a:r>
          </a:p>
          <a:p>
            <a:r>
              <a:rPr lang="en-US" dirty="0"/>
              <a:t>Machine Learning Concepts </a:t>
            </a:r>
          </a:p>
          <a:p>
            <a:r>
              <a:rPr lang="en-US" dirty="0"/>
              <a:t>Internet of Things (IoT) </a:t>
            </a:r>
          </a:p>
          <a:p>
            <a:r>
              <a:rPr lang="en-US" dirty="0"/>
              <a:t>Cloud-Based Robotics </a:t>
            </a:r>
          </a:p>
          <a:p>
            <a:r>
              <a:rPr lang="en-US" dirty="0"/>
              <a:t>Voice Control Systems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5078313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Module 5: Engineering Design Process</a:t>
            </a:r>
          </a:p>
          <a:p>
            <a:r>
              <a:rPr lang="en-US" dirty="0"/>
              <a:t>Problem Identification </a:t>
            </a:r>
          </a:p>
          <a:p>
            <a:r>
              <a:rPr lang="en-US" dirty="0"/>
              <a:t>Prototyping </a:t>
            </a:r>
          </a:p>
          <a:p>
            <a:r>
              <a:rPr lang="en-US" dirty="0"/>
              <a:t>Testing </a:t>
            </a:r>
          </a:p>
          <a:p>
            <a:r>
              <a:rPr lang="en-US" dirty="0"/>
              <a:t>Debugging </a:t>
            </a:r>
          </a:p>
          <a:p>
            <a:r>
              <a:rPr lang="en-US" dirty="0"/>
              <a:t>Documentation</a:t>
            </a:r>
          </a:p>
          <a:p>
            <a:r>
              <a:rPr lang="en-US" b="1" dirty="0"/>
              <a:t>Projects</a:t>
            </a:r>
          </a:p>
          <a:p>
            <a:r>
              <a:rPr lang="en-US" dirty="0"/>
              <a:t>Line Following Robot </a:t>
            </a:r>
          </a:p>
          <a:p>
            <a:r>
              <a:rPr lang="en-US" dirty="0"/>
              <a:t>Bluetooth-Controlled Robot </a:t>
            </a:r>
          </a:p>
          <a:p>
            <a:r>
              <a:rPr lang="en-US" dirty="0"/>
              <a:t>Smart Home Automation </a:t>
            </a:r>
          </a:p>
          <a:p>
            <a:r>
              <a:rPr lang="en-US" dirty="0"/>
              <a:t>Weather Monitoring System </a:t>
            </a:r>
          </a:p>
          <a:p>
            <a:r>
              <a:rPr lang="en-US" dirty="0"/>
              <a:t>Voice-Controlled Robot </a:t>
            </a:r>
          </a:p>
          <a:p>
            <a:r>
              <a:rPr lang="en-US" dirty="0"/>
              <a:t>IoT-Based Smart Farming System </a:t>
            </a:r>
          </a:p>
          <a:p>
            <a:r>
              <a:rPr lang="en-US" dirty="0"/>
              <a:t>AI-Powered Smart Robot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Develop autonomous robots </a:t>
            </a:r>
          </a:p>
          <a:p>
            <a:r>
              <a:rPr lang="en-US" dirty="0"/>
              <a:t>Program using Arduino and Python </a:t>
            </a:r>
          </a:p>
          <a:p>
            <a:r>
              <a:rPr lang="en-US" dirty="0"/>
              <a:t>Integrate AI and IoT into robotics solutions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Coding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3: Advance Robotics Coding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178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5078313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1: Introduction to Robotics</a:t>
            </a:r>
          </a:p>
          <a:p>
            <a:r>
              <a:rPr lang="en-US" dirty="0"/>
              <a:t>What is a Robot? </a:t>
            </a:r>
          </a:p>
          <a:p>
            <a:r>
              <a:rPr lang="en-US" dirty="0"/>
              <a:t>History of Robots </a:t>
            </a:r>
          </a:p>
          <a:p>
            <a:r>
              <a:rPr lang="en-US" dirty="0"/>
              <a:t>Types of Robots </a:t>
            </a:r>
          </a:p>
          <a:p>
            <a:r>
              <a:rPr lang="en-US" dirty="0"/>
              <a:t>Robots Around Us </a:t>
            </a:r>
          </a:p>
          <a:p>
            <a:r>
              <a:rPr lang="en-US" dirty="0"/>
              <a:t>Applications of Robotics </a:t>
            </a:r>
          </a:p>
          <a:p>
            <a:r>
              <a:rPr lang="en-US" b="1" dirty="0"/>
              <a:t>Unit 2: Basic Mechanical Concepts</a:t>
            </a:r>
          </a:p>
          <a:p>
            <a:r>
              <a:rPr lang="en-US" dirty="0"/>
              <a:t>Simple Machines </a:t>
            </a:r>
          </a:p>
          <a:p>
            <a:r>
              <a:rPr lang="en-US" dirty="0"/>
              <a:t>Gears </a:t>
            </a:r>
          </a:p>
          <a:p>
            <a:r>
              <a:rPr lang="en-US" dirty="0"/>
              <a:t>Wheels and Axles </a:t>
            </a:r>
          </a:p>
          <a:p>
            <a:r>
              <a:rPr lang="en-US" dirty="0"/>
              <a:t>Pulleys , Levers ,</a:t>
            </a:r>
          </a:p>
          <a:p>
            <a:r>
              <a:rPr lang="en-US" b="1" dirty="0"/>
              <a:t>Unit 3: Introduction to Electronics</a:t>
            </a:r>
          </a:p>
          <a:p>
            <a:r>
              <a:rPr lang="en-US" dirty="0"/>
              <a:t>Electricity and Safety </a:t>
            </a:r>
          </a:p>
          <a:p>
            <a:r>
              <a:rPr lang="en-US" dirty="0"/>
              <a:t>Battery </a:t>
            </a:r>
          </a:p>
          <a:p>
            <a:r>
              <a:rPr lang="en-US" dirty="0"/>
              <a:t>LED </a:t>
            </a:r>
          </a:p>
          <a:p>
            <a:r>
              <a:rPr lang="en-US" dirty="0"/>
              <a:t>Buzzer </a:t>
            </a:r>
          </a:p>
          <a:p>
            <a:r>
              <a:rPr lang="en-US" dirty="0"/>
              <a:t>Switches </a:t>
            </a:r>
          </a:p>
          <a:p>
            <a:r>
              <a:rPr lang="en-US" dirty="0"/>
              <a:t>Basic Circuits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5078313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4: Introduction to Coding</a:t>
            </a:r>
          </a:p>
          <a:p>
            <a:r>
              <a:rPr lang="en-US" dirty="0"/>
              <a:t>Algorithms &amp; Sequencing </a:t>
            </a:r>
          </a:p>
          <a:p>
            <a:r>
              <a:rPr lang="en-US" dirty="0"/>
              <a:t>Block-Based Programming </a:t>
            </a:r>
          </a:p>
          <a:p>
            <a:r>
              <a:rPr lang="en-US" dirty="0"/>
              <a:t>Scratch Basics </a:t>
            </a:r>
          </a:p>
          <a:p>
            <a:r>
              <a:rPr lang="en-US" b="1" dirty="0"/>
              <a:t>Unit 5: Building Simple Robots</a:t>
            </a:r>
          </a:p>
          <a:p>
            <a:r>
              <a:rPr lang="en-US" dirty="0"/>
              <a:t>Moving Robot Models </a:t>
            </a:r>
          </a:p>
          <a:p>
            <a:r>
              <a:rPr lang="en-US" dirty="0"/>
              <a:t>Paper Robots </a:t>
            </a:r>
          </a:p>
          <a:p>
            <a:r>
              <a:rPr lang="en-US" dirty="0"/>
              <a:t>Basic Motorized Models </a:t>
            </a:r>
          </a:p>
          <a:p>
            <a:r>
              <a:rPr lang="en-US" b="1" dirty="0"/>
              <a:t>Projects</a:t>
            </a:r>
          </a:p>
          <a:p>
            <a:r>
              <a:rPr lang="en-US" dirty="0"/>
              <a:t>Traffic Light Model </a:t>
            </a:r>
          </a:p>
          <a:p>
            <a:r>
              <a:rPr lang="en-US" dirty="0"/>
              <a:t>Dancing Robot </a:t>
            </a:r>
          </a:p>
          <a:p>
            <a:r>
              <a:rPr lang="en-US" dirty="0"/>
              <a:t>Smart Torch </a:t>
            </a:r>
          </a:p>
          <a:p>
            <a:r>
              <a:rPr lang="en-US" dirty="0"/>
              <a:t>Motorized Fan </a:t>
            </a:r>
          </a:p>
          <a:p>
            <a:r>
              <a:rPr lang="en-US" dirty="0"/>
              <a:t>Robot Hand Model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Understand basic robotics concepts </a:t>
            </a:r>
          </a:p>
          <a:p>
            <a:r>
              <a:rPr lang="en-US" dirty="0"/>
              <a:t>Identify robot components </a:t>
            </a:r>
          </a:p>
          <a:p>
            <a:r>
              <a:rPr lang="en-US" dirty="0"/>
              <a:t>Build simple robotic models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Robotics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1: Beginner Robotics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8194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4801314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1: Robot Components</a:t>
            </a:r>
          </a:p>
          <a:p>
            <a:r>
              <a:rPr lang="en-US" dirty="0"/>
              <a:t>Sensors </a:t>
            </a:r>
          </a:p>
          <a:p>
            <a:r>
              <a:rPr lang="en-US" dirty="0"/>
              <a:t>Actuators </a:t>
            </a:r>
          </a:p>
          <a:p>
            <a:r>
              <a:rPr lang="en-US" dirty="0"/>
              <a:t>Controllers </a:t>
            </a:r>
          </a:p>
          <a:p>
            <a:r>
              <a:rPr lang="en-US" dirty="0"/>
              <a:t>Motors </a:t>
            </a:r>
          </a:p>
          <a:p>
            <a:r>
              <a:rPr lang="en-US" dirty="0"/>
              <a:t>Power Supply </a:t>
            </a:r>
          </a:p>
          <a:p>
            <a:r>
              <a:rPr lang="en-US" b="1" dirty="0"/>
              <a:t>Unit 2: Arduino Fundamentals</a:t>
            </a:r>
          </a:p>
          <a:p>
            <a:r>
              <a:rPr lang="en-US" dirty="0"/>
              <a:t>Introduction to Arduino </a:t>
            </a:r>
          </a:p>
          <a:p>
            <a:r>
              <a:rPr lang="en-US" dirty="0"/>
              <a:t>Arduino Board Components </a:t>
            </a:r>
          </a:p>
          <a:p>
            <a:r>
              <a:rPr lang="en-US" dirty="0"/>
              <a:t>Input and Output Devices </a:t>
            </a:r>
          </a:p>
          <a:p>
            <a:r>
              <a:rPr lang="en-US" dirty="0"/>
              <a:t>Arduino Block Coding </a:t>
            </a:r>
          </a:p>
          <a:p>
            <a:r>
              <a:rPr lang="en-US" b="1" dirty="0"/>
              <a:t>Unit 3: Sensors and Applications</a:t>
            </a:r>
          </a:p>
          <a:p>
            <a:r>
              <a:rPr lang="en-US" dirty="0"/>
              <a:t>LDR Sensor </a:t>
            </a:r>
          </a:p>
          <a:p>
            <a:r>
              <a:rPr lang="en-US" dirty="0"/>
              <a:t>Ultrasonic Sensor </a:t>
            </a:r>
          </a:p>
          <a:p>
            <a:r>
              <a:rPr lang="en-US" dirty="0"/>
              <a:t>Temperature Sensor </a:t>
            </a:r>
          </a:p>
          <a:p>
            <a:r>
              <a:rPr lang="en-US" dirty="0"/>
              <a:t>IR Sensor </a:t>
            </a:r>
          </a:p>
          <a:p>
            <a:r>
              <a:rPr lang="en-US" dirty="0"/>
              <a:t>PIR Sensor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4801314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4: Motors and Motion</a:t>
            </a:r>
          </a:p>
          <a:p>
            <a:r>
              <a:rPr lang="en-US" dirty="0"/>
              <a:t>DC Motor ,Servo Motor </a:t>
            </a:r>
          </a:p>
          <a:p>
            <a:r>
              <a:rPr lang="en-US" dirty="0"/>
              <a:t>Motor Driver </a:t>
            </a:r>
          </a:p>
          <a:p>
            <a:r>
              <a:rPr lang="en-US" dirty="0"/>
              <a:t>Robot Movement </a:t>
            </a:r>
          </a:p>
          <a:p>
            <a:r>
              <a:rPr lang="en-US" b="1" dirty="0"/>
              <a:t>Unit 5: Robotics Design Process</a:t>
            </a:r>
          </a:p>
          <a:p>
            <a:r>
              <a:rPr lang="en-US" dirty="0"/>
              <a:t>Design Thinking  &amp; Prototyping </a:t>
            </a:r>
          </a:p>
          <a:p>
            <a:r>
              <a:rPr lang="en-US" dirty="0"/>
              <a:t>Testing &amp; Debugging </a:t>
            </a:r>
          </a:p>
          <a:p>
            <a:r>
              <a:rPr lang="en-US" b="1" dirty="0"/>
              <a:t>Projects</a:t>
            </a:r>
          </a:p>
          <a:p>
            <a:r>
              <a:rPr lang="en-US" dirty="0"/>
              <a:t>Obstacle Detector </a:t>
            </a:r>
          </a:p>
          <a:p>
            <a:r>
              <a:rPr lang="en-US" dirty="0"/>
              <a:t>Smart Street Light </a:t>
            </a:r>
          </a:p>
          <a:p>
            <a:r>
              <a:rPr lang="en-US" dirty="0"/>
              <a:t>Automatic Door &amp; Smart Dustbin </a:t>
            </a:r>
          </a:p>
          <a:p>
            <a:r>
              <a:rPr lang="en-US" dirty="0"/>
              <a:t>Water Level Indicator </a:t>
            </a:r>
          </a:p>
          <a:p>
            <a:r>
              <a:rPr lang="en-US" dirty="0"/>
              <a:t>Robot Arm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Build sensor-based robots </a:t>
            </a:r>
          </a:p>
          <a:p>
            <a:r>
              <a:rPr lang="en-US" dirty="0"/>
              <a:t>Understand automation systems </a:t>
            </a:r>
          </a:p>
          <a:p>
            <a:r>
              <a:rPr lang="en-US" dirty="0"/>
              <a:t>Program robots using Arduino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Robotics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2: Intermediate Robotics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7122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6062AC-4BB3-4381-B95E-9B949F8AD1B4}"/>
              </a:ext>
            </a:extLst>
          </p:cNvPr>
          <p:cNvSpPr/>
          <p:nvPr/>
        </p:nvSpPr>
        <p:spPr>
          <a:xfrm>
            <a:off x="225286" y="1791008"/>
            <a:ext cx="5844208" cy="5078313"/>
          </a:xfrm>
          <a:prstGeom prst="rect">
            <a:avLst/>
          </a:prstGeom>
          <a:ln w="381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1: Advanced Electronics</a:t>
            </a:r>
          </a:p>
          <a:p>
            <a:r>
              <a:rPr lang="en-US" dirty="0"/>
              <a:t>Digital Electronics &amp; Analog Electronics </a:t>
            </a:r>
          </a:p>
          <a:p>
            <a:r>
              <a:rPr lang="en-US" dirty="0"/>
              <a:t>PCB Basics &amp; Circuit Design </a:t>
            </a:r>
          </a:p>
          <a:p>
            <a:r>
              <a:rPr lang="en-US" b="1" dirty="0"/>
              <a:t>Unit 2: Advanced Arduino Programming</a:t>
            </a:r>
          </a:p>
          <a:p>
            <a:r>
              <a:rPr lang="en-US" dirty="0"/>
              <a:t>Text-Based Programming </a:t>
            </a:r>
          </a:p>
          <a:p>
            <a:r>
              <a:rPr lang="en-US" dirty="0"/>
              <a:t>Functions &amp; Libraries </a:t>
            </a:r>
          </a:p>
          <a:p>
            <a:r>
              <a:rPr lang="en-US" dirty="0"/>
              <a:t>Serial Communication </a:t>
            </a:r>
          </a:p>
          <a:p>
            <a:r>
              <a:rPr lang="en-US" b="1" dirty="0"/>
              <a:t>Unit 3: Autonomous Robotics</a:t>
            </a:r>
          </a:p>
          <a:p>
            <a:r>
              <a:rPr lang="en-US" dirty="0"/>
              <a:t>Line Following Robots </a:t>
            </a:r>
          </a:p>
          <a:p>
            <a:r>
              <a:rPr lang="en-US" dirty="0"/>
              <a:t>Obstacle Avoidance Robots </a:t>
            </a:r>
          </a:p>
          <a:p>
            <a:r>
              <a:rPr lang="en-US" dirty="0"/>
              <a:t>Maze Solving Concepts </a:t>
            </a:r>
          </a:p>
          <a:p>
            <a:r>
              <a:rPr lang="en-US" dirty="0"/>
              <a:t>Navigation Systems </a:t>
            </a:r>
          </a:p>
          <a:p>
            <a:r>
              <a:rPr lang="en-US" b="1" dirty="0"/>
              <a:t>Unit 4: Communication Systems</a:t>
            </a:r>
          </a:p>
          <a:p>
            <a:r>
              <a:rPr lang="en-US" dirty="0"/>
              <a:t>Bluetooth , Wi-Fi , RF Communication &amp; Mobile App Control</a:t>
            </a:r>
          </a:p>
          <a:p>
            <a:r>
              <a:rPr lang="en-US" b="1" dirty="0"/>
              <a:t>Unit 5: Artificial Intelligence and Robotics</a:t>
            </a:r>
          </a:p>
          <a:p>
            <a:r>
              <a:rPr lang="en-US" dirty="0"/>
              <a:t>Introduction to AI &amp; Machine Learning Basics </a:t>
            </a:r>
          </a:p>
          <a:p>
            <a:r>
              <a:rPr lang="en-US" dirty="0"/>
              <a:t>Computer Vision Concepts </a:t>
            </a:r>
          </a:p>
          <a:p>
            <a:r>
              <a:rPr lang="en-US" dirty="0"/>
              <a:t>Voice Recognition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B7633-EA9D-48BE-8ECE-C7311F859FAD}"/>
              </a:ext>
            </a:extLst>
          </p:cNvPr>
          <p:cNvSpPr/>
          <p:nvPr/>
        </p:nvSpPr>
        <p:spPr>
          <a:xfrm>
            <a:off x="6188765" y="1791008"/>
            <a:ext cx="5844208" cy="5078313"/>
          </a:xfrm>
          <a:prstGeom prst="rect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b="1" dirty="0"/>
              <a:t>Unit 6: Internet of Things (IoT)</a:t>
            </a:r>
          </a:p>
          <a:p>
            <a:r>
              <a:rPr lang="en-US" dirty="0"/>
              <a:t>IoT Fundamentals &amp; Cloud Platforms </a:t>
            </a:r>
          </a:p>
          <a:p>
            <a:r>
              <a:rPr lang="en-US" dirty="0"/>
              <a:t>Data Monitoring &amp; Smart Devices </a:t>
            </a:r>
          </a:p>
          <a:p>
            <a:r>
              <a:rPr lang="en-US" b="1" dirty="0"/>
              <a:t>Unit 7: Engineering and Innovation</a:t>
            </a:r>
          </a:p>
          <a:p>
            <a:r>
              <a:rPr lang="en-US" dirty="0"/>
              <a:t>Product Design &amp; Robotics Competitions </a:t>
            </a:r>
          </a:p>
          <a:p>
            <a:r>
              <a:rPr lang="en-US" dirty="0"/>
              <a:t>Documentation </a:t>
            </a:r>
          </a:p>
          <a:p>
            <a:r>
              <a:rPr lang="en-US" dirty="0"/>
              <a:t>Entrepreneurship in Robotics </a:t>
            </a:r>
          </a:p>
          <a:p>
            <a:r>
              <a:rPr lang="en-US" b="1" dirty="0"/>
              <a:t>Projects</a:t>
            </a:r>
          </a:p>
          <a:p>
            <a:r>
              <a:rPr lang="en-US" dirty="0"/>
              <a:t>Line Following Robot </a:t>
            </a:r>
          </a:p>
          <a:p>
            <a:r>
              <a:rPr lang="en-US" dirty="0"/>
              <a:t>Bluetooth-Controlled Robot </a:t>
            </a:r>
          </a:p>
          <a:p>
            <a:r>
              <a:rPr lang="en-US" dirty="0"/>
              <a:t>Smart Home Automation </a:t>
            </a:r>
          </a:p>
          <a:p>
            <a:r>
              <a:rPr lang="en-US" dirty="0"/>
              <a:t>IoT Weather Station &amp; Smart Farming System </a:t>
            </a:r>
          </a:p>
          <a:p>
            <a:r>
              <a:rPr lang="en-US" dirty="0"/>
              <a:t>Voice-Controlled Robot </a:t>
            </a:r>
          </a:p>
          <a:p>
            <a:r>
              <a:rPr lang="en-US" dirty="0"/>
              <a:t>AI-Based Smart Robot </a:t>
            </a:r>
          </a:p>
          <a:p>
            <a:r>
              <a:rPr lang="en-US" b="1" dirty="0"/>
              <a:t>Learning Outcomes</a:t>
            </a:r>
          </a:p>
          <a:p>
            <a:r>
              <a:rPr lang="en-US" dirty="0"/>
              <a:t>Design autonomous robots </a:t>
            </a:r>
          </a:p>
          <a:p>
            <a:r>
              <a:rPr lang="en-US" dirty="0"/>
              <a:t>Integrate AI and IoT technologies </a:t>
            </a:r>
          </a:p>
          <a:p>
            <a:r>
              <a:rPr lang="en-US" dirty="0"/>
              <a:t>Solve real-world engineering problems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C5F717B-9495-4863-9DEB-8066C0A78447}"/>
              </a:ext>
            </a:extLst>
          </p:cNvPr>
          <p:cNvGrpSpPr/>
          <p:nvPr/>
        </p:nvGrpSpPr>
        <p:grpSpPr>
          <a:xfrm>
            <a:off x="4071730" y="108343"/>
            <a:ext cx="4234070" cy="1444486"/>
            <a:chOff x="4240695" y="106018"/>
            <a:chExt cx="4068417" cy="144448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2A57F1-9173-4B86-BD76-3A2495C15D00}"/>
                </a:ext>
              </a:extLst>
            </p:cNvPr>
            <p:cNvSpPr/>
            <p:nvPr/>
          </p:nvSpPr>
          <p:spPr>
            <a:xfrm>
              <a:off x="4240695" y="106018"/>
              <a:ext cx="4068417" cy="43732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Robotics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01603D-0016-48FB-9F51-FD2F030DAF34}"/>
                </a:ext>
              </a:extLst>
            </p:cNvPr>
            <p:cNvSpPr/>
            <p:nvPr/>
          </p:nvSpPr>
          <p:spPr>
            <a:xfrm>
              <a:off x="4240695" y="543339"/>
              <a:ext cx="4068417" cy="4373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20000"/>
                      <a:lumOff val="80000"/>
                    </a:schemeClr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</a:effectLst>
                </a:rPr>
                <a:t>LEVEL 3: Advance Robotics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69EAE81-452B-45A1-9833-4EE9EAA85D1A}"/>
                </a:ext>
              </a:extLst>
            </p:cNvPr>
            <p:cNvSpPr/>
            <p:nvPr/>
          </p:nvSpPr>
          <p:spPr>
            <a:xfrm>
              <a:off x="4240695" y="981643"/>
              <a:ext cx="4068417" cy="5688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b="1" dirty="0">
                  <a:solidFill>
                    <a:srgbClr val="FFFF00"/>
                  </a:solidFill>
                  <a:effectLst>
                    <a:glow rad="228600">
                      <a:schemeClr val="accent1">
                        <a:satMod val="175000"/>
                        <a:alpha val="40000"/>
                      </a:schemeClr>
                    </a:glow>
                  </a:effectLst>
                </a:rPr>
                <a:t>Duration: 40 Sessions        Age Group:  + 14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8064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2400</Words>
  <Application>Microsoft Office PowerPoint</Application>
  <PresentationFormat>Widescreen</PresentationFormat>
  <Paragraphs>609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Balram</dc:creator>
  <cp:lastModifiedBy>Balram</cp:lastModifiedBy>
  <cp:revision>20</cp:revision>
  <dcterms:created xsi:type="dcterms:W3CDTF">2026-06-25T18:24:40Z</dcterms:created>
  <dcterms:modified xsi:type="dcterms:W3CDTF">2026-06-25T21:03:06Z</dcterms:modified>
</cp:coreProperties>
</file>